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7559675" cy="10691800"/>
  <p:embeddedFontLst>
    <p:embeddedFont>
      <p:font typeface="Century Schoolbook"/>
      <p:regular r:id="rId35"/>
      <p:bold r:id="rId36"/>
      <p:italic r:id="rId37"/>
      <p:boldItalic r:id="rId38"/>
    </p:embeddedFont>
    <p:embeddedFont>
      <p:font typeface="P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1F49C5-7E0D-48F2-9DF9-397D0F00BD10}">
  <a:tblStyle styleId="{151F49C5-7E0D-48F2-9DF9-397D0F00BD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4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enturySchoolbook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enturySchoolbook-italic.fntdata"/><Relationship Id="rId14" Type="http://schemas.openxmlformats.org/officeDocument/2006/relationships/slide" Target="slides/slide8.xml"/><Relationship Id="rId36" Type="http://schemas.openxmlformats.org/officeDocument/2006/relationships/font" Target="fonts/CenturySchoolbook-bold.fntdata"/><Relationship Id="rId17" Type="http://schemas.openxmlformats.org/officeDocument/2006/relationships/slide" Target="slides/slide11.xml"/><Relationship Id="rId39" Type="http://schemas.openxmlformats.org/officeDocument/2006/relationships/font" Target="fonts/PTSans-regular.fntdata"/><Relationship Id="rId16" Type="http://schemas.openxmlformats.org/officeDocument/2006/relationships/slide" Target="slides/slide10.xml"/><Relationship Id="rId38" Type="http://schemas.openxmlformats.org/officeDocument/2006/relationships/font" Target="fonts/CenturySchoolbook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d86f10cb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fbd86f10cb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d86f10cb_0_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fbd86f10cb_0_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bd86f10cb_0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bd86f10cb_0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bd86f10cb_0_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fbd86f10cb_0_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28d2cf5ba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028d2cf5ba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bd86f10cb_0_1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fbd86f10cb_0_1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bd86f10cb_0_8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fbd86f10cb_0_8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bd86f10cb_0_10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fbd86f10cb_0_10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bd86f10cb_0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fbd86f10cb_0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bd86f10cb_0_1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fbd86f10cb_0_1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bd86f10cb_0_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fbd86f10cb_0_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bd86f10cb_0_1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bd86f10cb_0_1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d86f10cb_0_1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bd86f10cb_0_1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bd86f10cb_0_1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fbd86f10cb_0_1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bd86f10cb_0_1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fbd86f10cb_0_1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28d2cf5ba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28d2cf5ba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28d2cf5ba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28d2cf5ba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d86f10c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fbd86f10c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789d0a08_0_1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02789d0a08_0_1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d86f10cb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fbd86f10cb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1261800" y="365760"/>
            <a:ext cx="969264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261800" y="365760"/>
            <a:ext cx="9692640" cy="614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61800" y="758880"/>
            <a:ext cx="9418320" cy="4041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 rot="-5400000">
            <a:off x="10797480" y="998640"/>
            <a:ext cx="19051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 rot="-5400000">
            <a:off x="9959400" y="4046760"/>
            <a:ext cx="358128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1292840" y="6172200"/>
            <a:ext cx="914400" cy="5936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A6A6A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0"/>
            <a:ext cx="457200" cy="6858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6F74"/>
          </a:solidFill>
          <a:ln>
            <a:noFill/>
          </a:ln>
        </p:spPr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261800" y="365760"/>
            <a:ext cx="96926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2" type="title"/>
          </p:nvPr>
        </p:nvSpPr>
        <p:spPr>
          <a:xfrm>
            <a:off x="1261800" y="1828800"/>
            <a:ext cx="859536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 rot="-5400000">
            <a:off x="10797480" y="998640"/>
            <a:ext cx="190512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 rot="-5400000">
            <a:off x="9959400" y="4046760"/>
            <a:ext cx="358128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1292840" y="6172200"/>
            <a:ext cx="914400" cy="5936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3600" u="none" cap="none" strike="noStrike">
                <a:solidFill>
                  <a:srgbClr val="8E8E9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ciencedirect.com/science/article/abs/pii/S1574013720303853" TargetMode="External"/><Relationship Id="rId4" Type="http://schemas.openxmlformats.org/officeDocument/2006/relationships/hyperlink" Target="https://arxiv.org/pdf/1502.02761.pdf" TargetMode="External"/><Relationship Id="rId5" Type="http://schemas.openxmlformats.org/officeDocument/2006/relationships/hyperlink" Target="https://proceedings.neurips.cc/paper/2014/file/5ca3e9b122f61f8f06494c97b1afccf3-Paper.pdf" TargetMode="External"/><Relationship Id="rId6" Type="http://schemas.openxmlformats.org/officeDocument/2006/relationships/hyperlink" Target="https://arxiv.org/pdf/1612.03242.pdf" TargetMode="External"/><Relationship Id="rId7" Type="http://schemas.openxmlformats.org/officeDocument/2006/relationships/hyperlink" Target="https://www.nature.com/articles/s42256-020-0222-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owardsdatascience.com/understanding-generative-adversarial-networks-gans-cd6e4651a29" TargetMode="External"/><Relationship Id="rId4" Type="http://schemas.openxmlformats.org/officeDocument/2006/relationships/hyperlink" Target="https://towardsdatascience.com/generating-synthetic-images-from-textual-description-using-gans-e5963bae0df4" TargetMode="External"/><Relationship Id="rId5" Type="http://schemas.openxmlformats.org/officeDocument/2006/relationships/hyperlink" Target="https://towardsdatascience.com/generating-synthetic-images-from-textual-description-using-gans-e5963bae0df4" TargetMode="External"/><Relationship Id="rId6" Type="http://schemas.openxmlformats.org/officeDocument/2006/relationships/hyperlink" Target="https://www.youtube.com/watch?v=ye6pYwBQQL4%5C" TargetMode="External"/><Relationship Id="rId7" Type="http://schemas.openxmlformats.org/officeDocument/2006/relationships/hyperlink" Target="https://www.youtube.com/watch?v=gmvRStL_Da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fundo abstrata azul-clara" id="119" name="Google Shape;119;p27"/>
          <p:cNvPicPr preferRelativeResize="0"/>
          <p:nvPr/>
        </p:nvPicPr>
        <p:blipFill rotWithShape="1">
          <a:blip r:embed="rId4">
            <a:alphaModFix/>
          </a:blip>
          <a:srcRect b="3614" l="4160" r="4937" t="19805"/>
          <a:stretch/>
        </p:blipFill>
        <p:spPr>
          <a:xfrm>
            <a:off x="0" y="0"/>
            <a:ext cx="121917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1261800" y="758880"/>
            <a:ext cx="9418320" cy="4041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 Neural Networks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1261800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Redes Neurais e Deep Learning - Prof. Renato Souza</a:t>
            </a:r>
            <a:endParaRPr sz="22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Aldo Galeano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/>
        </p:nvSpPr>
        <p:spPr>
          <a:xfrm>
            <a:off x="304900" y="214400"/>
            <a:ext cx="11295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Moment Matching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627225" y="2684750"/>
            <a:ext cx="4225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For evaluation: A Gaussian Parzen Window was fit with samples generated from the model, the likelihood of the data was estimated under this distribution.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75" y="1759075"/>
            <a:ext cx="6526550" cy="45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 Neural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1261800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737" y="1216374"/>
            <a:ext cx="6216524" cy="52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 Neural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1261800" y="1828800"/>
            <a:ext cx="8595360" cy="435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for post" id="204" name="Google Shape;2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6148"/>
            <a:ext cx="12192001" cy="479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 Neural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1261800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299" y="2420714"/>
            <a:ext cx="9421400" cy="102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 txBox="1"/>
          <p:nvPr/>
        </p:nvSpPr>
        <p:spPr>
          <a:xfrm>
            <a:off x="263036" y="1897494"/>
            <a:ext cx="224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Discriminator</a:t>
            </a:r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263036" y="3974325"/>
            <a:ext cx="171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Generator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0301" y="4721522"/>
            <a:ext cx="2198669" cy="54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/>
        </p:nvSpPr>
        <p:spPr>
          <a:xfrm>
            <a:off x="3863084" y="4765522"/>
            <a:ext cx="178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EABAB"/>
                </a:solidFill>
                <a:latin typeface="PT Sans"/>
                <a:ea typeface="PT Sans"/>
                <a:cs typeface="PT Sans"/>
                <a:sym typeface="PT Sans"/>
              </a:rPr>
              <a:t>(theoretical)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500" y="5495166"/>
            <a:ext cx="4183842" cy="1043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/>
        </p:nvSpPr>
        <p:spPr>
          <a:xfrm>
            <a:off x="5691884" y="5772389"/>
            <a:ext cx="32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EABAB"/>
                </a:solidFill>
                <a:latin typeface="PT Sans"/>
                <a:ea typeface="PT Sans"/>
                <a:cs typeface="PT Sans"/>
                <a:sym typeface="PT Sans"/>
              </a:rPr>
              <a:t>(an implementation tip)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 Neural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1261800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04" y="1411754"/>
            <a:ext cx="7858400" cy="518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Adversarial Neural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1261800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0" y="1828800"/>
            <a:ext cx="11600700" cy="3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727725" y="2951850"/>
            <a:ext cx="586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Learn conditionals probability distribution.</a:t>
            </a:r>
            <a:endParaRPr/>
          </a:p>
        </p:txBody>
      </p:sp>
      <p:pic>
        <p:nvPicPr>
          <p:cNvPr descr="Generative Adversarial Networks – Hot Topic in Machine Learning"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49899" t="45693"/>
          <a:stretch/>
        </p:blipFill>
        <p:spPr>
          <a:xfrm>
            <a:off x="6589425" y="1772700"/>
            <a:ext cx="5032000" cy="3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Text to Image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273752" y="1575175"/>
            <a:ext cx="1164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StackGAN: Text to Photo-realistic Image Synthesis with Stacked Generative Adversarial Networks.</a:t>
            </a:r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00" y="2431200"/>
            <a:ext cx="878205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Text to Image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63" y="1234275"/>
            <a:ext cx="9860271" cy="53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Text to Image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0" y="1341700"/>
            <a:ext cx="11600700" cy="512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530280" y="250200"/>
            <a:ext cx="10505160" cy="110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What is a Generative Model?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645120" y="2214360"/>
            <a:ext cx="10285560" cy="8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Generative Model should be capable of generating a complex random variable from a simple one.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1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1"/>
              </a:spcBef>
              <a:spcAft>
                <a:spcPts val="0"/>
              </a:spcAft>
              <a:buClr>
                <a:srgbClr val="6F6F74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áfico&#10;&#10;Descrição gerada automaticamente" id="128" name="Google Shape;1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60" y="3063960"/>
            <a:ext cx="9083520" cy="367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Text to Image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6"/>
          <p:cNvSpPr txBox="1"/>
          <p:nvPr/>
        </p:nvSpPr>
        <p:spPr>
          <a:xfrm>
            <a:off x="273752" y="1575175"/>
            <a:ext cx="1164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StackGAN: Text to Photo-realistic Image Synthesis with Stacked Generative Adversarial Networks.</a:t>
            </a:r>
            <a:endParaRPr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762950"/>
            <a:ext cx="8991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7"/>
          <p:cNvSpPr txBox="1"/>
          <p:nvPr/>
        </p:nvSpPr>
        <p:spPr>
          <a:xfrm>
            <a:off x="727725" y="2951850"/>
            <a:ext cx="586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Data Augmentation to improve the performance of other ML models.</a:t>
            </a:r>
            <a:endParaRPr/>
          </a:p>
        </p:txBody>
      </p:sp>
      <p:graphicFrame>
        <p:nvGraphicFramePr>
          <p:cNvPr id="271" name="Google Shape;271;p47"/>
          <p:cNvGraphicFramePr/>
          <p:nvPr/>
        </p:nvGraphicFramePr>
        <p:xfrm>
          <a:off x="10362125" y="209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{151F49C5-7E0D-48F2-9DF9-397D0F00BD10}</a:tableStyleId>
              </a:tblPr>
              <a:tblGrid>
                <a:gridCol w="113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real_data_1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real_data_n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a_data_1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a_data_m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2" name="Google Shape;272;p47"/>
          <p:cNvGraphicFramePr/>
          <p:nvPr/>
        </p:nvGraphicFramePr>
        <p:xfrm>
          <a:off x="6861675" y="288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{151F49C5-7E0D-48F2-9DF9-397D0F00BD10}</a:tableStyleId>
              </a:tblPr>
              <a:tblGrid>
                <a:gridCol w="113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real_data_1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real_data_n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47"/>
          <p:cNvSpPr/>
          <p:nvPr/>
        </p:nvSpPr>
        <p:spPr>
          <a:xfrm>
            <a:off x="8683538" y="3539050"/>
            <a:ext cx="11370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Data Augmentation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8"/>
          <p:cNvSpPr txBox="1"/>
          <p:nvPr/>
        </p:nvSpPr>
        <p:spPr>
          <a:xfrm>
            <a:off x="273752" y="1575175"/>
            <a:ext cx="1164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Protein Function Prediction is improve by creating synthetic features samples with generative adversarial networks.</a:t>
            </a:r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778" y="2529475"/>
            <a:ext cx="10480449" cy="43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Data Augmentation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390" y="1544706"/>
            <a:ext cx="5313299" cy="5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786690" y="2056450"/>
            <a:ext cx="597683" cy="469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/>
        </p:nvSpPr>
        <p:spPr>
          <a:xfrm>
            <a:off x="7421880" y="4109973"/>
            <a:ext cx="238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258 features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Data Augmentation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0"/>
          <p:cNvSpPr txBox="1"/>
          <p:nvPr/>
        </p:nvSpPr>
        <p:spPr>
          <a:xfrm>
            <a:off x="273752" y="1575175"/>
            <a:ext cx="1164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Protein Function Prediction is improve by creating synthetic features samples with generative adversarial networks.</a:t>
            </a:r>
            <a:endParaRPr/>
          </a:p>
        </p:txBody>
      </p:sp>
      <p:pic>
        <p:nvPicPr>
          <p:cNvPr id="295" name="Google Shape;29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3244"/>
            <a:ext cx="12191998" cy="495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Data Augmentation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1"/>
          <p:cNvSpPr txBox="1"/>
          <p:nvPr/>
        </p:nvSpPr>
        <p:spPr>
          <a:xfrm>
            <a:off x="317550" y="1575175"/>
            <a:ext cx="190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Evaluation:</a:t>
            </a:r>
            <a:endParaRPr/>
          </a:p>
        </p:txBody>
      </p:sp>
      <p:pic>
        <p:nvPicPr>
          <p:cNvPr id="302" name="Google Shape;3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137" y="1341700"/>
            <a:ext cx="7046573" cy="52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ANs Applications: Data Augmentation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2"/>
          <p:cNvSpPr txBox="1"/>
          <p:nvPr/>
        </p:nvSpPr>
        <p:spPr>
          <a:xfrm>
            <a:off x="317550" y="1575175"/>
            <a:ext cx="190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Evaluation:</a:t>
            </a:r>
            <a:endParaRPr/>
          </a:p>
        </p:txBody>
      </p:sp>
      <p:pic>
        <p:nvPicPr>
          <p:cNvPr id="309" name="Google Shape;309;p52"/>
          <p:cNvPicPr preferRelativeResize="0"/>
          <p:nvPr/>
        </p:nvPicPr>
        <p:blipFill rotWithShape="1">
          <a:blip r:embed="rId3">
            <a:alphaModFix/>
          </a:blip>
          <a:srcRect b="0" l="0" r="0" t="50129"/>
          <a:stretch/>
        </p:blipFill>
        <p:spPr>
          <a:xfrm>
            <a:off x="2220450" y="1575168"/>
            <a:ext cx="9882652" cy="486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Bibliography and other resources: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317550" y="1575175"/>
            <a:ext cx="190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Papers:</a:t>
            </a:r>
            <a:endParaRPr/>
          </a:p>
        </p:txBody>
      </p:sp>
      <p:sp>
        <p:nvSpPr>
          <p:cNvPr id="316" name="Google Shape;316;p53"/>
          <p:cNvSpPr txBox="1"/>
          <p:nvPr/>
        </p:nvSpPr>
        <p:spPr>
          <a:xfrm>
            <a:off x="196975" y="2184525"/>
            <a:ext cx="119076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Comprehensive Survey and Analisis of Generative models in machine learning. 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https://www.sciencedirect.com/science/article/abs/pii/S1574013720303853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 Moment Matching Networks.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https://arxiv.org/pdf/1502.02761.pdf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Generative Adversarial Nets.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/>
              </a:rPr>
              <a:t>https://proceedings.neurips.cc/paper/2014/file/5ca3e9b122f61f8f06494c97b1afccf3-Paper.pdf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StackGan: text to Photo-realistics Image Synthesis with Stacked Generative Adversarial Networks.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6"/>
              </a:rPr>
              <a:t>https://arxiv.org/pdf/1612.03242.pdf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578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Protein Function Prediction is improved by creating synthetic feature samples with GANs.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7"/>
              </a:rPr>
              <a:t>https://www.nature.com/articles/s42256-020-0222-1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/>
        </p:nvSpPr>
        <p:spPr>
          <a:xfrm>
            <a:off x="306901" y="232300"/>
            <a:ext cx="1160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Bibliography and other resources: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317550" y="1575175"/>
            <a:ext cx="353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Articles and others</a:t>
            </a: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/>
          </a:p>
        </p:txBody>
      </p:sp>
      <p:sp>
        <p:nvSpPr>
          <p:cNvPr id="323" name="Google Shape;323;p54"/>
          <p:cNvSpPr txBox="1"/>
          <p:nvPr/>
        </p:nvSpPr>
        <p:spPr>
          <a:xfrm>
            <a:off x="196975" y="2184525"/>
            <a:ext cx="119076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Understanding Generative Adversarial Networks.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https://towardsdatascience.com/understanding-generative-adversarial-networks-gans-cd6e4651a29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Generating Synthetic Images from text.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https://towardsdatascience.com/generating-synthetic-images-from-textual-description-using-gans-e596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/>
              </a:rPr>
              <a:t>3bae0df4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StackGan Implementation</a:t>
            </a: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6"/>
              </a:rPr>
              <a:t>https://www.youtube.com/watch?v=ye6pYwBQQL4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Intro to Deep Learning #16. </a:t>
            </a:r>
            <a:r>
              <a:rPr lang="pt-BR" sz="22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7"/>
              </a:rPr>
              <a:t>https://www.youtube.com/watch?v=gmvRStL_Dag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530280" y="250200"/>
            <a:ext cx="10505160" cy="110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What is a Generative Model?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645120" y="2214360"/>
            <a:ext cx="10285560" cy="8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It is assumed that real data are instances of a probabilistic distribution.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25" y="2916350"/>
            <a:ext cx="9277904" cy="34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30280" y="250200"/>
            <a:ext cx="10505160" cy="110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What is a Generative Model?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645120" y="2214360"/>
            <a:ext cx="10903680" cy="8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 objective is to learn such distribution to be able to generate artificial data.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95000"/>
              </a:lnSpc>
              <a:spcBef>
                <a:spcPts val="1601"/>
              </a:spcBef>
              <a:spcAft>
                <a:spcPts val="0"/>
              </a:spcAft>
              <a:buClr>
                <a:srgbClr val="6F6F74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for post" id="142" name="Google Shape;142;p30"/>
          <p:cNvPicPr preferRelativeResize="0"/>
          <p:nvPr/>
        </p:nvPicPr>
        <p:blipFill rotWithShape="1">
          <a:blip r:embed="rId3">
            <a:alphaModFix/>
          </a:blip>
          <a:srcRect b="32519" l="0" r="3034" t="1639"/>
          <a:stretch/>
        </p:blipFill>
        <p:spPr>
          <a:xfrm>
            <a:off x="185150" y="2629600"/>
            <a:ext cx="11821701" cy="37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846720" y="250200"/>
            <a:ext cx="10505160" cy="110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 Models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645125" y="2214325"/>
            <a:ext cx="549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8288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Gaussian Mixture Models.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Latent Dirichlet Allocation.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Hidden Markov Models.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Restrict Boltzmann Machines.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Deep Belief Networks.</a:t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Deep</a:t>
            </a: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Boltzmann Machines.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Variational Autoencoders.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10819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entury Schoolbook"/>
              <a:buChar char="•"/>
            </a:pPr>
            <a:r>
              <a:rPr lang="pt-BR" sz="2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 Adversarial Networks.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375" y="3707680"/>
            <a:ext cx="1238250" cy="24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/>
        </p:nvSpPr>
        <p:spPr>
          <a:xfrm>
            <a:off x="6441625" y="4675425"/>
            <a:ext cx="3052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Century Schoolbook"/>
                <a:ea typeface="Century Schoolbook"/>
                <a:cs typeface="Century Schoolbook"/>
                <a:sym typeface="Century Schoolbook"/>
              </a:rPr>
              <a:t>Deep Learning Based</a:t>
            </a:r>
            <a:endParaRPr sz="2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617" y="1512126"/>
            <a:ext cx="5302234" cy="24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175" y="4578250"/>
            <a:ext cx="4328324" cy="5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813" y="1723950"/>
            <a:ext cx="5344725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76025"/>
            <a:ext cx="8019912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9825" y="3176025"/>
            <a:ext cx="4262182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5235150"/>
            <a:ext cx="64389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3700" y="5235150"/>
            <a:ext cx="51530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457300" y="366800"/>
            <a:ext cx="11295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Moment Matching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263026" y="1897500"/>
            <a:ext cx="432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C00000"/>
                </a:solidFill>
                <a:latin typeface="PT Sans"/>
                <a:ea typeface="PT Sans"/>
                <a:cs typeface="PT Sans"/>
                <a:sym typeface="PT Sans"/>
              </a:rPr>
              <a:t>The key idea: Maximum Mean Discrepancy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88" y="1359600"/>
            <a:ext cx="7419975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3"/>
          <p:cNvSpPr txBox="1"/>
          <p:nvPr/>
        </p:nvSpPr>
        <p:spPr>
          <a:xfrm>
            <a:off x="304900" y="214400"/>
            <a:ext cx="11295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Moment Matching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25" y="1359600"/>
            <a:ext cx="4990050" cy="50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550" y="1359600"/>
            <a:ext cx="5630705" cy="50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/>
        </p:nvSpPr>
        <p:spPr>
          <a:xfrm>
            <a:off x="304900" y="214400"/>
            <a:ext cx="11295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Moment Matching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50" y="1512000"/>
            <a:ext cx="4867275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625" y="1512000"/>
            <a:ext cx="4905375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304900" y="214400"/>
            <a:ext cx="11295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46464A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Generative Moment Matching Networks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